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287" r:id="rId4"/>
    <p:sldId id="398" r:id="rId6"/>
    <p:sldId id="391" r:id="rId7"/>
    <p:sldId id="392" r:id="rId8"/>
    <p:sldId id="393" r:id="rId9"/>
    <p:sldId id="394" r:id="rId10"/>
    <p:sldId id="395" r:id="rId11"/>
    <p:sldId id="396" r:id="rId12"/>
    <p:sldId id="266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7" userDrawn="1">
          <p15:clr>
            <a:srgbClr val="A4A3A4"/>
          </p15:clr>
        </p15:guide>
        <p15:guide id="2" pos="1118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66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B30036"/>
    <a:srgbClr val="F4EEFF"/>
    <a:srgbClr val="E2ECC4"/>
    <a:srgbClr val="9FBF3F"/>
    <a:srgbClr val="FFF3F7"/>
    <a:srgbClr val="FFE1EA"/>
    <a:srgbClr val="81F5FF"/>
    <a:srgbClr val="00A8CC"/>
    <a:srgbClr val="0C7B93"/>
    <a:srgbClr val="2749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792" y="78"/>
      </p:cViewPr>
      <p:guideLst>
        <p:guide orient="horz" pos="2167"/>
        <p:guide pos="1118"/>
        <p:guide pos="3840"/>
        <p:guide pos="6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44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A8DE7-F6CB-47E7-96C4-028EFD7925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4628D-B032-47AA-B7E1-CDE0A4B4AC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6000">
                <a:srgbClr val="FFFFFF">
                  <a:alpha val="80000"/>
                </a:srgbClr>
              </a:gs>
              <a:gs pos="89000">
                <a:schemeClr val="bg1">
                  <a:alpha val="95000"/>
                </a:schemeClr>
              </a:gs>
              <a:gs pos="15000">
                <a:schemeClr val="bg1">
                  <a:alpha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050769" y="58790"/>
            <a:ext cx="1459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3003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致知于行</a:t>
            </a:r>
            <a:endParaRPr lang="zh-CN" altLang="en-US" sz="2400" b="1" dirty="0">
              <a:solidFill>
                <a:srgbClr val="B30036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564915" y="58791"/>
            <a:ext cx="45719" cy="461665"/>
          </a:xfrm>
          <a:prstGeom prst="rect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0" y="2298700"/>
            <a:ext cx="12192000" cy="27438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流程图: 过程 3"/>
          <p:cNvSpPr/>
          <p:nvPr>
            <p:custDataLst>
              <p:tags r:id="rId3"/>
            </p:custDataLst>
          </p:nvPr>
        </p:nvSpPr>
        <p:spPr>
          <a:xfrm>
            <a:off x="0" y="2298700"/>
            <a:ext cx="12192000" cy="274383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>
            <p:custDataLst>
              <p:tags r:id="rId4"/>
            </p:custDataLst>
          </p:nvPr>
        </p:nvSpPr>
        <p:spPr>
          <a:xfrm>
            <a:off x="129540" y="2586990"/>
            <a:ext cx="121767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kern="1200" cap="none" spc="0" normalizeH="0" baseline="0" noProof="0" dirty="0">
                <a:ln w="28575" cmpd="sng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openkylin</a:t>
            </a:r>
            <a:r>
              <a:rPr kumimoji="0" lang="zh-CN" altLang="en-US" sz="6000" b="1" i="0" kern="1200" cap="none" spc="0" normalizeH="0" baseline="0" noProof="0" dirty="0">
                <a:ln w="28575" cmpd="sng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操作系统安全分析工具</a:t>
            </a:r>
            <a:endParaRPr kumimoji="0" lang="zh-CN" altLang="en-US" sz="6000" b="1" i="0" kern="1200" cap="none" spc="0" normalizeH="0" baseline="0" noProof="0" dirty="0">
              <a:ln w="28575" cmpd="sng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5"/>
            </p:custDataLst>
          </p:nvPr>
        </p:nvCxnSpPr>
        <p:spPr>
          <a:xfrm>
            <a:off x="1804429" y="3735748"/>
            <a:ext cx="8245334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>
            <p:custDataLst>
              <p:tags r:id="rId6"/>
            </p:custDataLst>
          </p:nvPr>
        </p:nvSpPr>
        <p:spPr>
          <a:xfrm>
            <a:off x="-317068" y="3954450"/>
            <a:ext cx="12508636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defTabSz="914400">
              <a:lnSpc>
                <a:spcPct val="120000"/>
              </a:lnSpc>
              <a:defRPr/>
            </a:pPr>
            <a:r>
              <a:rPr kumimoji="0" lang="zh-CN" altLang="en-US" sz="3600" b="0" i="0" kern="1200" cap="none" spc="0" normalizeH="0" baseline="0" noProof="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制作人：</a:t>
            </a:r>
            <a:r>
              <a:rPr kumimoji="0" lang="en-US" altLang="zh-CN" sz="3600" b="0" i="0" kern="1200" cap="none" spc="0" normalizeH="0" baseline="0" noProof="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NUC</a:t>
            </a:r>
            <a:r>
              <a:rPr kumimoji="0" lang="zh-CN" altLang="en-US" sz="3600" b="0" i="0" kern="1200" cap="none" spc="0" normalizeH="0" baseline="0" noProof="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脚踏实地队 </a:t>
            </a:r>
            <a:r>
              <a:rPr kumimoji="0" lang="en-US" altLang="zh-CN" sz="3600" b="0" i="0" kern="1200" cap="none" spc="0" normalizeH="0" baseline="0" noProof="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时间：</a:t>
            </a:r>
            <a:r>
              <a:rPr lang="en-US" altLang="zh-CN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2024</a:t>
            </a:r>
            <a:r>
              <a:rPr lang="zh-CN" altLang="en-US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7</a:t>
            </a:r>
            <a:r>
              <a:rPr lang="zh-CN" altLang="en-US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31</a:t>
            </a:r>
            <a:r>
              <a:rPr lang="zh-CN" altLang="en-US" sz="3600" dirty="0">
                <a:solidFill>
                  <a:srgbClr val="FFFF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日</a:t>
            </a:r>
            <a:endParaRPr lang="zh-CN" altLang="en-US" sz="3600" dirty="0">
              <a:solidFill>
                <a:srgbClr val="FFFFFF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Freeform 5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9187220" y="5647203"/>
            <a:ext cx="1114980" cy="995834"/>
          </a:xfrm>
          <a:custGeom>
            <a:avLst/>
            <a:gdLst>
              <a:gd name="T0" fmla="*/ 400 w 528"/>
              <a:gd name="T1" fmla="*/ 293 h 471"/>
              <a:gd name="T2" fmla="*/ 430 w 528"/>
              <a:gd name="T3" fmla="*/ 279 h 471"/>
              <a:gd name="T4" fmla="*/ 430 w 528"/>
              <a:gd name="T5" fmla="*/ 278 h 471"/>
              <a:gd name="T6" fmla="*/ 430 w 528"/>
              <a:gd name="T7" fmla="*/ 204 h 471"/>
              <a:gd name="T8" fmla="*/ 401 w 528"/>
              <a:gd name="T9" fmla="*/ 218 h 471"/>
              <a:gd name="T10" fmla="*/ 400 w 528"/>
              <a:gd name="T11" fmla="*/ 293 h 471"/>
              <a:gd name="T12" fmla="*/ 90 w 528"/>
              <a:gd name="T13" fmla="*/ 204 h 471"/>
              <a:gd name="T14" fmla="*/ 90 w 528"/>
              <a:gd name="T15" fmla="*/ 279 h 471"/>
              <a:gd name="T16" fmla="*/ 248 w 528"/>
              <a:gd name="T17" fmla="*/ 354 h 471"/>
              <a:gd name="T18" fmla="*/ 274 w 528"/>
              <a:gd name="T19" fmla="*/ 354 h 471"/>
              <a:gd name="T20" fmla="*/ 371 w 528"/>
              <a:gd name="T21" fmla="*/ 307 h 471"/>
              <a:gd name="T22" fmla="*/ 371 w 528"/>
              <a:gd name="T23" fmla="*/ 232 h 471"/>
              <a:gd name="T24" fmla="*/ 260 w 528"/>
              <a:gd name="T25" fmla="*/ 286 h 471"/>
              <a:gd name="T26" fmla="*/ 90 w 528"/>
              <a:gd name="T27" fmla="*/ 204 h 471"/>
              <a:gd name="T28" fmla="*/ 394 w 528"/>
              <a:gd name="T29" fmla="*/ 197 h 471"/>
              <a:gd name="T30" fmla="*/ 391 w 528"/>
              <a:gd name="T31" fmla="*/ 196 h 471"/>
              <a:gd name="T32" fmla="*/ 287 w 528"/>
              <a:gd name="T33" fmla="*/ 139 h 471"/>
              <a:gd name="T34" fmla="*/ 288 w 528"/>
              <a:gd name="T35" fmla="*/ 132 h 471"/>
              <a:gd name="T36" fmla="*/ 264 w 528"/>
              <a:gd name="T37" fmla="*/ 108 h 471"/>
              <a:gd name="T38" fmla="*/ 240 w 528"/>
              <a:gd name="T39" fmla="*/ 132 h 471"/>
              <a:gd name="T40" fmla="*/ 264 w 528"/>
              <a:gd name="T41" fmla="*/ 156 h 471"/>
              <a:gd name="T42" fmla="*/ 281 w 528"/>
              <a:gd name="T43" fmla="*/ 150 h 471"/>
              <a:gd name="T44" fmla="*/ 383 w 528"/>
              <a:gd name="T45" fmla="*/ 207 h 471"/>
              <a:gd name="T46" fmla="*/ 394 w 528"/>
              <a:gd name="T47" fmla="*/ 197 h 471"/>
              <a:gd name="T48" fmla="*/ 528 w 528"/>
              <a:gd name="T49" fmla="*/ 132 h 471"/>
              <a:gd name="T50" fmla="*/ 260 w 528"/>
              <a:gd name="T51" fmla="*/ 0 h 471"/>
              <a:gd name="T52" fmla="*/ 0 w 528"/>
              <a:gd name="T53" fmla="*/ 126 h 471"/>
              <a:gd name="T54" fmla="*/ 0 w 528"/>
              <a:gd name="T55" fmla="*/ 137 h 471"/>
              <a:gd name="T56" fmla="*/ 260 w 528"/>
              <a:gd name="T57" fmla="*/ 263 h 471"/>
              <a:gd name="T58" fmla="*/ 371 w 528"/>
              <a:gd name="T59" fmla="*/ 209 h 471"/>
              <a:gd name="T60" fmla="*/ 371 w 528"/>
              <a:gd name="T61" fmla="*/ 205 h 471"/>
              <a:gd name="T62" fmla="*/ 281 w 528"/>
              <a:gd name="T63" fmla="*/ 158 h 471"/>
              <a:gd name="T64" fmla="*/ 264 w 528"/>
              <a:gd name="T65" fmla="*/ 163 h 471"/>
              <a:gd name="T66" fmla="*/ 233 w 528"/>
              <a:gd name="T67" fmla="*/ 132 h 471"/>
              <a:gd name="T68" fmla="*/ 264 w 528"/>
              <a:gd name="T69" fmla="*/ 100 h 471"/>
              <a:gd name="T70" fmla="*/ 295 w 528"/>
              <a:gd name="T71" fmla="*/ 132 h 471"/>
              <a:gd name="T72" fmla="*/ 295 w 528"/>
              <a:gd name="T73" fmla="*/ 135 h 471"/>
              <a:gd name="T74" fmla="*/ 401 w 528"/>
              <a:gd name="T75" fmla="*/ 194 h 471"/>
              <a:gd name="T76" fmla="*/ 528 w 528"/>
              <a:gd name="T77" fmla="*/ 132 h 471"/>
              <a:gd name="T78" fmla="*/ 394 w 528"/>
              <a:gd name="T79" fmla="*/ 197 h 471"/>
              <a:gd name="T80" fmla="*/ 395 w 528"/>
              <a:gd name="T81" fmla="*/ 293 h 471"/>
              <a:gd name="T82" fmla="*/ 404 w 528"/>
              <a:gd name="T83" fmla="*/ 307 h 471"/>
              <a:gd name="T84" fmla="*/ 396 w 528"/>
              <a:gd name="T85" fmla="*/ 320 h 471"/>
              <a:gd name="T86" fmla="*/ 403 w 528"/>
              <a:gd name="T87" fmla="*/ 320 h 471"/>
              <a:gd name="T88" fmla="*/ 416 w 528"/>
              <a:gd name="T89" fmla="*/ 471 h 471"/>
              <a:gd name="T90" fmla="*/ 364 w 528"/>
              <a:gd name="T91" fmla="*/ 471 h 471"/>
              <a:gd name="T92" fmla="*/ 377 w 528"/>
              <a:gd name="T93" fmla="*/ 320 h 471"/>
              <a:gd name="T94" fmla="*/ 384 w 528"/>
              <a:gd name="T95" fmla="*/ 320 h 471"/>
              <a:gd name="T96" fmla="*/ 376 w 528"/>
              <a:gd name="T97" fmla="*/ 307 h 471"/>
              <a:gd name="T98" fmla="*/ 384 w 528"/>
              <a:gd name="T99" fmla="*/ 293 h 471"/>
              <a:gd name="T100" fmla="*/ 383 w 528"/>
              <a:gd name="T101" fmla="*/ 207 h 471"/>
              <a:gd name="T102" fmla="*/ 394 w 528"/>
              <a:gd name="T103" fmla="*/ 197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28" h="471">
                <a:moveTo>
                  <a:pt x="400" y="293"/>
                </a:moveTo>
                <a:cubicBezTo>
                  <a:pt x="430" y="279"/>
                  <a:pt x="430" y="279"/>
                  <a:pt x="430" y="279"/>
                </a:cubicBezTo>
                <a:cubicBezTo>
                  <a:pt x="430" y="279"/>
                  <a:pt x="430" y="278"/>
                  <a:pt x="430" y="278"/>
                </a:cubicBezTo>
                <a:cubicBezTo>
                  <a:pt x="430" y="204"/>
                  <a:pt x="430" y="204"/>
                  <a:pt x="430" y="204"/>
                </a:cubicBezTo>
                <a:cubicBezTo>
                  <a:pt x="401" y="218"/>
                  <a:pt x="401" y="218"/>
                  <a:pt x="401" y="218"/>
                </a:cubicBezTo>
                <a:cubicBezTo>
                  <a:pt x="400" y="293"/>
                  <a:pt x="400" y="293"/>
                  <a:pt x="400" y="293"/>
                </a:cubicBezTo>
                <a:close/>
                <a:moveTo>
                  <a:pt x="90" y="204"/>
                </a:moveTo>
                <a:cubicBezTo>
                  <a:pt x="90" y="279"/>
                  <a:pt x="90" y="279"/>
                  <a:pt x="90" y="279"/>
                </a:cubicBezTo>
                <a:cubicBezTo>
                  <a:pt x="143" y="304"/>
                  <a:pt x="195" y="329"/>
                  <a:pt x="248" y="354"/>
                </a:cubicBezTo>
                <a:cubicBezTo>
                  <a:pt x="257" y="357"/>
                  <a:pt x="265" y="357"/>
                  <a:pt x="274" y="354"/>
                </a:cubicBezTo>
                <a:cubicBezTo>
                  <a:pt x="371" y="307"/>
                  <a:pt x="371" y="307"/>
                  <a:pt x="371" y="307"/>
                </a:cubicBezTo>
                <a:cubicBezTo>
                  <a:pt x="371" y="232"/>
                  <a:pt x="371" y="232"/>
                  <a:pt x="371" y="232"/>
                </a:cubicBezTo>
                <a:cubicBezTo>
                  <a:pt x="260" y="286"/>
                  <a:pt x="260" y="286"/>
                  <a:pt x="260" y="286"/>
                </a:cubicBezTo>
                <a:cubicBezTo>
                  <a:pt x="90" y="204"/>
                  <a:pt x="90" y="204"/>
                  <a:pt x="90" y="204"/>
                </a:cubicBezTo>
                <a:close/>
                <a:moveTo>
                  <a:pt x="394" y="197"/>
                </a:moveTo>
                <a:cubicBezTo>
                  <a:pt x="391" y="196"/>
                  <a:pt x="391" y="196"/>
                  <a:pt x="391" y="196"/>
                </a:cubicBezTo>
                <a:cubicBezTo>
                  <a:pt x="287" y="139"/>
                  <a:pt x="287" y="139"/>
                  <a:pt x="287" y="139"/>
                </a:cubicBezTo>
                <a:cubicBezTo>
                  <a:pt x="288" y="136"/>
                  <a:pt x="288" y="134"/>
                  <a:pt x="288" y="132"/>
                </a:cubicBezTo>
                <a:cubicBezTo>
                  <a:pt x="288" y="118"/>
                  <a:pt x="277" y="108"/>
                  <a:pt x="264" y="108"/>
                </a:cubicBezTo>
                <a:cubicBezTo>
                  <a:pt x="251" y="108"/>
                  <a:pt x="240" y="118"/>
                  <a:pt x="240" y="132"/>
                </a:cubicBezTo>
                <a:cubicBezTo>
                  <a:pt x="240" y="145"/>
                  <a:pt x="251" y="156"/>
                  <a:pt x="264" y="156"/>
                </a:cubicBezTo>
                <a:cubicBezTo>
                  <a:pt x="270" y="156"/>
                  <a:pt x="276" y="154"/>
                  <a:pt x="281" y="150"/>
                </a:cubicBezTo>
                <a:cubicBezTo>
                  <a:pt x="383" y="207"/>
                  <a:pt x="383" y="207"/>
                  <a:pt x="383" y="207"/>
                </a:cubicBezTo>
                <a:cubicBezTo>
                  <a:pt x="394" y="197"/>
                  <a:pt x="394" y="197"/>
                  <a:pt x="394" y="197"/>
                </a:cubicBezTo>
                <a:close/>
                <a:moveTo>
                  <a:pt x="528" y="132"/>
                </a:moveTo>
                <a:cubicBezTo>
                  <a:pt x="260" y="0"/>
                  <a:pt x="260" y="0"/>
                  <a:pt x="260" y="0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7"/>
                  <a:pt x="0" y="137"/>
                  <a:pt x="0" y="137"/>
                </a:cubicBezTo>
                <a:cubicBezTo>
                  <a:pt x="260" y="263"/>
                  <a:pt x="260" y="263"/>
                  <a:pt x="260" y="263"/>
                </a:cubicBezTo>
                <a:cubicBezTo>
                  <a:pt x="371" y="209"/>
                  <a:pt x="371" y="209"/>
                  <a:pt x="371" y="209"/>
                </a:cubicBezTo>
                <a:cubicBezTo>
                  <a:pt x="371" y="205"/>
                  <a:pt x="371" y="205"/>
                  <a:pt x="371" y="205"/>
                </a:cubicBezTo>
                <a:cubicBezTo>
                  <a:pt x="281" y="158"/>
                  <a:pt x="281" y="158"/>
                  <a:pt x="281" y="158"/>
                </a:cubicBezTo>
                <a:cubicBezTo>
                  <a:pt x="276" y="162"/>
                  <a:pt x="270" y="163"/>
                  <a:pt x="264" y="163"/>
                </a:cubicBezTo>
                <a:cubicBezTo>
                  <a:pt x="247" y="163"/>
                  <a:pt x="233" y="149"/>
                  <a:pt x="233" y="132"/>
                </a:cubicBezTo>
                <a:cubicBezTo>
                  <a:pt x="233" y="114"/>
                  <a:pt x="247" y="100"/>
                  <a:pt x="264" y="100"/>
                </a:cubicBezTo>
                <a:cubicBezTo>
                  <a:pt x="281" y="100"/>
                  <a:pt x="295" y="114"/>
                  <a:pt x="295" y="132"/>
                </a:cubicBezTo>
                <a:cubicBezTo>
                  <a:pt x="295" y="133"/>
                  <a:pt x="295" y="134"/>
                  <a:pt x="295" y="135"/>
                </a:cubicBezTo>
                <a:cubicBezTo>
                  <a:pt x="401" y="194"/>
                  <a:pt x="401" y="194"/>
                  <a:pt x="401" y="194"/>
                </a:cubicBezTo>
                <a:cubicBezTo>
                  <a:pt x="528" y="132"/>
                  <a:pt x="528" y="132"/>
                  <a:pt x="528" y="132"/>
                </a:cubicBezTo>
                <a:close/>
                <a:moveTo>
                  <a:pt x="394" y="197"/>
                </a:moveTo>
                <a:cubicBezTo>
                  <a:pt x="395" y="293"/>
                  <a:pt x="395" y="293"/>
                  <a:pt x="395" y="293"/>
                </a:cubicBezTo>
                <a:cubicBezTo>
                  <a:pt x="401" y="295"/>
                  <a:pt x="404" y="300"/>
                  <a:pt x="404" y="307"/>
                </a:cubicBezTo>
                <a:cubicBezTo>
                  <a:pt x="404" y="312"/>
                  <a:pt x="401" y="317"/>
                  <a:pt x="396" y="320"/>
                </a:cubicBezTo>
                <a:cubicBezTo>
                  <a:pt x="403" y="320"/>
                  <a:pt x="403" y="320"/>
                  <a:pt x="403" y="320"/>
                </a:cubicBezTo>
                <a:cubicBezTo>
                  <a:pt x="416" y="471"/>
                  <a:pt x="416" y="471"/>
                  <a:pt x="416" y="471"/>
                </a:cubicBezTo>
                <a:cubicBezTo>
                  <a:pt x="364" y="471"/>
                  <a:pt x="364" y="471"/>
                  <a:pt x="364" y="471"/>
                </a:cubicBezTo>
                <a:cubicBezTo>
                  <a:pt x="377" y="320"/>
                  <a:pt x="377" y="320"/>
                  <a:pt x="377" y="320"/>
                </a:cubicBezTo>
                <a:cubicBezTo>
                  <a:pt x="384" y="320"/>
                  <a:pt x="384" y="320"/>
                  <a:pt x="384" y="320"/>
                </a:cubicBezTo>
                <a:cubicBezTo>
                  <a:pt x="379" y="317"/>
                  <a:pt x="376" y="312"/>
                  <a:pt x="376" y="307"/>
                </a:cubicBezTo>
                <a:cubicBezTo>
                  <a:pt x="376" y="301"/>
                  <a:pt x="379" y="296"/>
                  <a:pt x="384" y="293"/>
                </a:cubicBezTo>
                <a:cubicBezTo>
                  <a:pt x="383" y="207"/>
                  <a:pt x="383" y="207"/>
                  <a:pt x="383" y="207"/>
                </a:cubicBezTo>
                <a:cubicBezTo>
                  <a:pt x="394" y="197"/>
                  <a:pt x="394" y="197"/>
                  <a:pt x="394" y="197"/>
                </a:cubicBezTo>
                <a:close/>
              </a:path>
            </a:pathLst>
          </a:cu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2" name="等腰三角形 11"/>
          <p:cNvSpPr/>
          <p:nvPr>
            <p:custDataLst>
              <p:tags r:id="rId8"/>
            </p:custDataLst>
          </p:nvPr>
        </p:nvSpPr>
        <p:spPr bwMode="auto">
          <a:xfrm flipV="1">
            <a:off x="9565063" y="5027925"/>
            <a:ext cx="359294" cy="206608"/>
          </a:xfrm>
          <a:prstGeom prst="triangle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9" name="图片 8" descr="校徽抠图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404235" y="203200"/>
            <a:ext cx="5066030" cy="2334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FFFF">
                  <a:alpha val="10000"/>
                </a:srgbClr>
              </a:gs>
              <a:gs pos="100000">
                <a:schemeClr val="bg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流程图: 过程 3"/>
          <p:cNvSpPr/>
          <p:nvPr/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" name="PA-文本框 1"/>
          <p:cNvSpPr txBox="1"/>
          <p:nvPr>
            <p:custDataLst>
              <p:tags r:id="rId2"/>
            </p:custDataLst>
          </p:nvPr>
        </p:nvSpPr>
        <p:spPr>
          <a:xfrm>
            <a:off x="9906635" y="5822315"/>
            <a:ext cx="1821815" cy="306705"/>
          </a:xfrm>
          <a:prstGeom prst="rect">
            <a:avLst/>
          </a:prstGeom>
          <a:noFill/>
          <a:ln>
            <a:solidFill>
              <a:srgbClr val="B30036"/>
            </a:solidFill>
          </a:ln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b="1" dirty="0">
                <a:solidFill>
                  <a:srgbClr val="B30036"/>
                </a:solidFill>
              </a:rPr>
              <a:t>2024</a:t>
            </a:r>
            <a:r>
              <a:rPr lang="zh-CN" altLang="en-US" sz="1400" b="1" dirty="0">
                <a:solidFill>
                  <a:srgbClr val="B30036"/>
                </a:solidFill>
              </a:rPr>
              <a:t>年</a:t>
            </a:r>
            <a:r>
              <a:rPr lang="en-US" altLang="zh-CN" sz="1400" b="1" dirty="0">
                <a:solidFill>
                  <a:srgbClr val="B30036"/>
                </a:solidFill>
              </a:rPr>
              <a:t>03</a:t>
            </a:r>
            <a:r>
              <a:rPr lang="zh-CN" altLang="en-US" sz="1400" b="1" dirty="0">
                <a:solidFill>
                  <a:srgbClr val="B30036"/>
                </a:solidFill>
              </a:rPr>
              <a:t>月</a:t>
            </a:r>
            <a:endParaRPr lang="zh-CN" altLang="en-US" sz="1400" b="1" dirty="0">
              <a:solidFill>
                <a:srgbClr val="B30036"/>
              </a:solidFill>
            </a:endParaRPr>
          </a:p>
        </p:txBody>
      </p:sp>
      <p:sp>
        <p:nvSpPr>
          <p:cNvPr id="9" name="PA-文本框 5"/>
          <p:cNvSpPr txBox="1"/>
          <p:nvPr>
            <p:custDataLst>
              <p:tags r:id="rId3"/>
            </p:custDataLst>
          </p:nvPr>
        </p:nvSpPr>
        <p:spPr>
          <a:xfrm>
            <a:off x="460375" y="1957705"/>
            <a:ext cx="10758170" cy="14712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 dirty="0">
                <a:ln w="0"/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</a:rPr>
              <a:t>   </a:t>
            </a:r>
            <a:r>
              <a:rPr lang="zh-CN" altLang="en-US" sz="4400" dirty="0">
                <a:ln w="0"/>
                <a:solidFill>
                  <a:schemeClr val="tx1"/>
                </a:solidFill>
                <a:latin typeface="华文行楷" panose="02010800040101010101" charset="-122"/>
                <a:ea typeface="华文行楷" panose="02010800040101010101" charset="-122"/>
              </a:rPr>
              <a:t>基线检查、漏洞扫描以及一键修复可视化界面展示在努力开发中。</a:t>
            </a:r>
            <a:endParaRPr lang="zh-CN" altLang="en-US" sz="4400" dirty="0">
              <a:ln w="0"/>
              <a:solidFill>
                <a:schemeClr val="tx1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097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</a:rPr>
              <a:t>项目总架构图</a:t>
            </a:r>
            <a:endParaRPr lang="zh-CN" sz="32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架构图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145" y="1076960"/>
            <a:ext cx="7581265" cy="498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097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</a:rPr>
              <a:t>项目总架构图</a:t>
            </a:r>
            <a:endParaRPr lang="zh-CN" sz="32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4eced52b575bb04d1df0c6b46efe0c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95" y="1702435"/>
            <a:ext cx="11149965" cy="3733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097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</a:rPr>
              <a:t>基线检查</a:t>
            </a:r>
            <a:r>
              <a:rPr lang="en-US" altLang="zh-CN" sz="3200" b="1" dirty="0">
                <a:solidFill>
                  <a:schemeClr val="bg1"/>
                </a:solidFill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</a:rPr>
              <a:t>检测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8aedc3e1c485dbe5a181316cad7940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95" y="1732915"/>
            <a:ext cx="11402060" cy="3098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0970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</a:rPr>
              <a:t>基线检查</a:t>
            </a:r>
            <a:r>
              <a:rPr lang="en-US" altLang="zh-CN" sz="3200" b="1" dirty="0">
                <a:solidFill>
                  <a:schemeClr val="bg1"/>
                </a:solidFill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</a:rPr>
              <a:t>修复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ba02a1018f02290c400e862ef2a90e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620" y="1856105"/>
            <a:ext cx="10907395" cy="31451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6615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</a:rPr>
              <a:t>内核漏洞检查</a:t>
            </a:r>
            <a:r>
              <a:rPr lang="en-US" altLang="zh-CN" sz="3200" b="1" dirty="0">
                <a:solidFill>
                  <a:schemeClr val="bg1"/>
                </a:solidFill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</a:rPr>
              <a:t>检测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76f0177626230bd0062d328906915f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355" y="2116455"/>
            <a:ext cx="10829290" cy="3232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729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  <a:sym typeface="+mn-ea"/>
              </a:rPr>
              <a:t>内核漏洞检查</a:t>
            </a:r>
            <a:r>
              <a:rPr lang="en-US" altLang="zh-CN" sz="3200" b="1" dirty="0">
                <a:solidFill>
                  <a:schemeClr val="bg1"/>
                </a:solidFill>
                <a:sym typeface="+mn-ea"/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修复</a:t>
            </a:r>
            <a:endParaRPr lang="zh-CN" sz="32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3c955a55c7e22be599b1c3b013fb4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1828165"/>
            <a:ext cx="11410315" cy="3202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623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  <a:sym typeface="+mn-ea"/>
              </a:rPr>
              <a:t>系统漏洞检查</a:t>
            </a:r>
            <a:r>
              <a:rPr lang="en-US" altLang="zh-CN" sz="3200" b="1" dirty="0">
                <a:solidFill>
                  <a:schemeClr val="bg1"/>
                </a:solidFill>
                <a:sym typeface="+mn-ea"/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检测</a:t>
            </a:r>
            <a:endParaRPr lang="zh-CN" sz="32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b88fd3185de0650be569e57b8fb8ac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95" y="1834515"/>
            <a:ext cx="11142345" cy="2977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A-Flowchart: Process 20"/>
          <p:cNvSpPr/>
          <p:nvPr>
            <p:custDataLst>
              <p:tags r:id="rId1"/>
            </p:custDataLst>
          </p:nvPr>
        </p:nvSpPr>
        <p:spPr>
          <a:xfrm>
            <a:off x="0" y="6312310"/>
            <a:ext cx="12192000" cy="545690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PA-文本框 21"/>
          <p:cNvSpPr txBox="1"/>
          <p:nvPr>
            <p:custDataLst>
              <p:tags r:id="rId2"/>
            </p:custDataLst>
          </p:nvPr>
        </p:nvSpPr>
        <p:spPr>
          <a:xfrm>
            <a:off x="442451" y="6400489"/>
            <a:ext cx="390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North University of China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流程图: 过程 6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892175"/>
          </a:xfrm>
          <a:prstGeom prst="flowChartProcess">
            <a:avLst/>
          </a:prstGeom>
          <a:solidFill>
            <a:srgbClr val="B30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PA-文本框 21"/>
          <p:cNvSpPr txBox="1"/>
          <p:nvPr>
            <p:custDataLst>
              <p:tags r:id="rId4"/>
            </p:custDataLst>
          </p:nvPr>
        </p:nvSpPr>
        <p:spPr>
          <a:xfrm>
            <a:off x="179070" y="154305"/>
            <a:ext cx="45847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 b="1" dirty="0">
                <a:solidFill>
                  <a:schemeClr val="bg1"/>
                </a:solidFill>
                <a:sym typeface="+mn-ea"/>
              </a:rPr>
              <a:t>系统漏洞检查</a:t>
            </a:r>
            <a:r>
              <a:rPr lang="en-US" altLang="zh-CN" sz="3200" b="1" dirty="0">
                <a:solidFill>
                  <a:schemeClr val="bg1"/>
                </a:solidFill>
                <a:sym typeface="+mn-ea"/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  <a:sym typeface="+mn-ea"/>
              </a:rPr>
              <a:t>修复</a:t>
            </a:r>
            <a:endParaRPr lang="zh-CN" altLang="en-US" sz="3200" b="1" dirty="0">
              <a:solidFill>
                <a:schemeClr val="bg1"/>
              </a:solidFill>
            </a:endParaRPr>
          </a:p>
          <a:p>
            <a:endParaRPr lang="zh-CN" sz="3200" b="1" dirty="0">
              <a:solidFill>
                <a:schemeClr val="bg1"/>
              </a:solidFill>
            </a:endParaRPr>
          </a:p>
        </p:txBody>
      </p:sp>
      <p:pic>
        <p:nvPicPr>
          <p:cNvPr id="3" name="图片 2" descr="ef9a03d750ffe94708d836cd7a51e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65" y="1983105"/>
            <a:ext cx="11024870" cy="302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PA" val="v5.2.10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PA" val="v5.2.10"/>
  <p:tag name="KSO_WM_BEAUTIFY_FLAG" val=""/>
</p:tagLst>
</file>

<file path=ppt/tags/tag13.xml><?xml version="1.0" encoding="utf-8"?>
<p:tagLst xmlns:p="http://schemas.openxmlformats.org/presentationml/2006/main">
  <p:tag name="PA" val="v5.2.10"/>
</p:tagLst>
</file>

<file path=ppt/tags/tag14.xml><?xml version="1.0" encoding="utf-8"?>
<p:tagLst xmlns:p="http://schemas.openxmlformats.org/presentationml/2006/main">
  <p:tag name="PA" val="v5.2.10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PA" val="v5.2.10"/>
  <p:tag name="KSO_WM_BEAUTIFY_FLAG" val=""/>
</p:tagLst>
</file>

<file path=ppt/tags/tag17.xml><?xml version="1.0" encoding="utf-8"?>
<p:tagLst xmlns:p="http://schemas.openxmlformats.org/presentationml/2006/main">
  <p:tag name="PA" val="v5.2.10"/>
</p:tagLst>
</file>

<file path=ppt/tags/tag18.xml><?xml version="1.0" encoding="utf-8"?>
<p:tagLst xmlns:p="http://schemas.openxmlformats.org/presentationml/2006/main">
  <p:tag name="PA" val="v5.2.10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PA" val="v5.2.10"/>
  <p:tag name="KSO_WM_BEAUTIFY_FLAG" val=""/>
</p:tagLst>
</file>

<file path=ppt/tags/tag21.xml><?xml version="1.0" encoding="utf-8"?>
<p:tagLst xmlns:p="http://schemas.openxmlformats.org/presentationml/2006/main">
  <p:tag name="PA" val="v5.2.10"/>
</p:tagLst>
</file>

<file path=ppt/tags/tag22.xml><?xml version="1.0" encoding="utf-8"?>
<p:tagLst xmlns:p="http://schemas.openxmlformats.org/presentationml/2006/main">
  <p:tag name="PA" val="v5.2.10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PA" val="v5.2.10"/>
  <p:tag name="KSO_WM_BEAUTIFY_FLAG" val=""/>
</p:tagLst>
</file>

<file path=ppt/tags/tag25.xml><?xml version="1.0" encoding="utf-8"?>
<p:tagLst xmlns:p="http://schemas.openxmlformats.org/presentationml/2006/main">
  <p:tag name="PA" val="v5.2.10"/>
</p:tagLst>
</file>

<file path=ppt/tags/tag26.xml><?xml version="1.0" encoding="utf-8"?>
<p:tagLst xmlns:p="http://schemas.openxmlformats.org/presentationml/2006/main">
  <p:tag name="PA" val="v5.2.10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PA" val="v5.2.10"/>
  <p:tag name="KSO_WM_BEAUTIFY_FLAG" val=""/>
</p:tagLst>
</file>

<file path=ppt/tags/tag29.xml><?xml version="1.0" encoding="utf-8"?>
<p:tagLst xmlns:p="http://schemas.openxmlformats.org/presentationml/2006/main">
  <p:tag name="PA" val="v5.2.10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PA" val="v5.2.10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PA" val="v5.2.10"/>
  <p:tag name="KSO_WM_BEAUTIFY_FLAG" val=""/>
</p:tagLst>
</file>

<file path=ppt/tags/tag33.xml><?xml version="1.0" encoding="utf-8"?>
<p:tagLst xmlns:p="http://schemas.openxmlformats.org/presentationml/2006/main">
  <p:tag name="PA" val="v5.2.10"/>
</p:tagLst>
</file>

<file path=ppt/tags/tag34.xml><?xml version="1.0" encoding="utf-8"?>
<p:tagLst xmlns:p="http://schemas.openxmlformats.org/presentationml/2006/main">
  <p:tag name="PA" val="v5.2.10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PA" val="v5.2.10"/>
  <p:tag name="KSO_WM_BEAUTIFY_FLAG" val=""/>
</p:tagLst>
</file>

<file path=ppt/tags/tag37.xml><?xml version="1.0" encoding="utf-8"?>
<p:tagLst xmlns:p="http://schemas.openxmlformats.org/presentationml/2006/main">
  <p:tag name="PA" val="v5.2.10"/>
</p:tagLst>
</file>

<file path=ppt/tags/tag38.xml><?xml version="1.0" encoding="utf-8"?>
<p:tagLst xmlns:p="http://schemas.openxmlformats.org/presentationml/2006/main">
  <p:tag name="PA" val="v5.2.10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PA" val="v5.2.10"/>
  <p:tag name="KSO_WM_BEAUTIFY_FLAG" val=""/>
</p:tagLst>
</file>

<file path=ppt/tags/tag41.xml><?xml version="1.0" encoding="utf-8"?>
<p:tagLst xmlns:p="http://schemas.openxmlformats.org/presentationml/2006/main">
  <p:tag name="PA" val="v5.2.10"/>
  <p:tag name="RESOURCELIBID_ANIM" val="435"/>
</p:tagLst>
</file>

<file path=ppt/tags/tag42.xml><?xml version="1.0" encoding="utf-8"?>
<p:tagLst xmlns:p="http://schemas.openxmlformats.org/presentationml/2006/main">
  <p:tag name="PA" val="v5.2.10"/>
  <p:tag name="RESOURCELIBID_ANIM" val="435"/>
  <p:tag name="KSO_WM_BEAUTIFY_FLAG" val=""/>
</p:tagLst>
</file>

<file path=ppt/tags/tag43.xml><?xml version="1.0" encoding="utf-8"?>
<p:tagLst xmlns:p="http://schemas.openxmlformats.org/presentationml/2006/main">
  <p:tag name="ISLIDE.ICON" val="#143170;"/>
</p:tagLst>
</file>

<file path=ppt/tags/tag44.xml><?xml version="1.0" encoding="utf-8"?>
<p:tagLst xmlns:p="http://schemas.openxmlformats.org/presentationml/2006/main">
  <p:tag name="commondata" val="eyJoZGlkIjoiYjJjNTVkMWZmZWE3MzM2ZmE4MzFmOTdkMWI0ZjQ5OWIifQ=="/>
  <p:tag name="resource_record_key" val="{&quot;70&quot;:[3314619]}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PA" val="v5.2.1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</Words>
  <Application>WPS 演示</Application>
  <PresentationFormat>宽屏</PresentationFormat>
  <Paragraphs>47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楷体</vt:lpstr>
      <vt:lpstr>Calibri</vt:lpstr>
      <vt:lpstr>华文行楷</vt:lpstr>
      <vt:lpstr>等线</vt:lpstr>
      <vt:lpstr>等线 Light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TIN ERIC</dc:creator>
  <cp:lastModifiedBy>零空间</cp:lastModifiedBy>
  <cp:revision>304</cp:revision>
  <dcterms:created xsi:type="dcterms:W3CDTF">2020-04-30T06:31:00Z</dcterms:created>
  <dcterms:modified xsi:type="dcterms:W3CDTF">2024-07-31T15:28:26Z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509C6D47F7404CA29ED4DBE479CF7661_12</vt:lpwstr>
  </property>
  <property fmtid="{D5CDD505-2E9C-101B-9397-08002B2CF9AE}" pid="3" name="KSOProductBuildVer">
    <vt:lpwstr>2052-12.1.0.17147</vt:lpwstr>
  </property>
</Properties>
</file>

<file path=docProps/thumbnail.jpeg>
</file>